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F79646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27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AD1-4B2E-BC40-FDEBBAEDF686}"/>
              </c:ext>
            </c:extLst>
          </c:dPt>
          <c:dPt>
            <c:idx val="1"/>
            <c:bubble3D val="0"/>
            <c:spPr>
              <a:solidFill>
                <a:srgbClr val="B9DCFF"/>
              </a:solidFill>
              <a:ln>
                <a:solidFill>
                  <a:srgbClr val="B9DC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AD1-4B2E-BC40-FDEBBAEDF68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AD1-4B2E-BC40-FDEBBAEDF68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4AD1-4B2E-BC40-FDEBBAEDF686}"/>
              </c:ext>
            </c:extLst>
          </c:dPt>
          <c:dPt>
            <c:idx val="4"/>
            <c:bubble3D val="0"/>
            <c:spPr>
              <a:solidFill>
                <a:srgbClr val="0066CC"/>
              </a:solidFill>
              <a:ln>
                <a:solidFill>
                  <a:srgbClr val="0066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AD1-4B2E-BC40-FDEBBAEDF686}"/>
              </c:ext>
            </c:extLst>
          </c:dPt>
          <c:cat>
            <c:strRef>
              <c:f>Sheet1!$A$2:$A$6</c:f>
              <c:strCache>
                <c:ptCount val="5"/>
                <c:pt idx="0">
                  <c:v>Change in Strategy (Operations)</c:v>
                </c:pt>
                <c:pt idx="1">
                  <c:v>Under-Estimated Costs</c:v>
                </c:pt>
                <c:pt idx="2">
                  <c:v>Regulatory Changes</c:v>
                </c:pt>
                <c:pt idx="3">
                  <c:v>Change in Strategy (Enforcement)</c:v>
                </c:pt>
                <c:pt idx="4">
                  <c:v>Project Duration Extensions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D1-4B2E-BC40-FDEBBAEDF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379192" y="6300088"/>
            <a:ext cx="24432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antarell" pitchFamily="2" charset="0"/>
              </a:rPr>
              <a:t>data that saves our world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800600"/>
            <a:ext cx="838200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733800"/>
            <a:ext cx="838200" cy="9906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838200" cy="3657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NFOS_Logo_Light_Large.png"/>
          <p:cNvPicPr>
            <a:picLocks noChangeAspect="1"/>
          </p:cNvPicPr>
          <p:nvPr userDrawn="1"/>
        </p:nvPicPr>
        <p:blipFill>
          <a:blip r:embed="rId2" cstate="print"/>
          <a:srcRect l="13030" t="26662" r="13224" b="23823"/>
          <a:stretch>
            <a:fillRect/>
          </a:stretch>
        </p:blipFill>
        <p:spPr>
          <a:xfrm>
            <a:off x="5285095" y="5513695"/>
            <a:ext cx="35052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610600" y="6400800"/>
            <a:ext cx="533400" cy="4572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NFOS_Logo_Dark_Sma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929" y="6274721"/>
            <a:ext cx="1295400" cy="36433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8190" y="6630649"/>
            <a:ext cx="224148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700" dirty="0"/>
              <a:t>Contains ENFOS confidential and proprietary information.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10600" y="6463553"/>
            <a:ext cx="49245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27B59DFC-4DEB-4AA5-BDE5-64F53B088E30}" type="slidenum">
              <a:rPr lang="en-US" sz="16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800600"/>
            <a:ext cx="609600" cy="2057400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609600" cy="9906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609600" cy="3657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BCF7-F99F-4008-AA08-5D434E81C6F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/>
          <p:cNvSpPr txBox="1">
            <a:spLocks noChangeArrowheads="1"/>
          </p:cNvSpPr>
          <p:nvPr/>
        </p:nvSpPr>
        <p:spPr bwMode="auto">
          <a:xfrm>
            <a:off x="1295400" y="1524000"/>
            <a:ext cx="75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Remediation Business Intelligence</a:t>
            </a:r>
          </a:p>
          <a:p>
            <a:pPr algn="r"/>
            <a:endParaRPr lang="en-US" sz="2400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4648200"/>
            <a:ext cx="2531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Roger Well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Vice President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Business Intelligence &amp; Analytics</a:t>
            </a:r>
            <a:endParaRPr lang="en-US" sz="2800" b="1" dirty="0"/>
          </a:p>
        </p:txBody>
      </p:sp>
      <p:sp>
        <p:nvSpPr>
          <p:cNvPr id="3" name="Up Arrow 2"/>
          <p:cNvSpPr/>
          <p:nvPr/>
        </p:nvSpPr>
        <p:spPr>
          <a:xfrm rot="2050000">
            <a:off x="2664275" y="1020139"/>
            <a:ext cx="1283053" cy="5122821"/>
          </a:xfrm>
          <a:prstGeom prst="upArrow">
            <a:avLst>
              <a:gd name="adj1" fmla="val 39447"/>
              <a:gd name="adj2" fmla="val 880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1676400"/>
          <a:ext cx="54864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Optimization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What’s the best that can happen?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Predictive modeling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 will happen next?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Forecasting/extrapolation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What if these trends continue?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Statistical analysis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Why is this happening?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Alerts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 are actions are needed?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Query/drill down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Where exactly is the problem?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Ad hoc reports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How many, how often,</a:t>
                      </a:r>
                      <a:r>
                        <a:rPr lang="en-US" sz="1200" baseline="0" dirty="0"/>
                        <a:t> where?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Standard</a:t>
                      </a:r>
                      <a:r>
                        <a:rPr lang="en-US" sz="1200" baseline="0" dirty="0"/>
                        <a:t> reports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 happened?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495425" y="5143500"/>
            <a:ext cx="866775" cy="723900"/>
          </a:xfrm>
          <a:custGeom>
            <a:avLst/>
            <a:gdLst>
              <a:gd name="connsiteX0" fmla="*/ 238125 w 866775"/>
              <a:gd name="connsiteY0" fmla="*/ 0 h 723900"/>
              <a:gd name="connsiteX1" fmla="*/ 9525 w 866775"/>
              <a:gd name="connsiteY1" fmla="*/ 0 h 723900"/>
              <a:gd name="connsiteX2" fmla="*/ 0 w 866775"/>
              <a:gd name="connsiteY2" fmla="*/ 723900 h 723900"/>
              <a:gd name="connsiteX3" fmla="*/ 866775 w 866775"/>
              <a:gd name="connsiteY3" fmla="*/ 714375 h 723900"/>
              <a:gd name="connsiteX4" fmla="*/ 866775 w 866775"/>
              <a:gd name="connsiteY4" fmla="*/ 333375 h 723900"/>
              <a:gd name="connsiteX5" fmla="*/ 247650 w 866775"/>
              <a:gd name="connsiteY5" fmla="*/ 323850 h 723900"/>
              <a:gd name="connsiteX6" fmla="*/ 238125 w 866775"/>
              <a:gd name="connsiteY6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723900">
                <a:moveTo>
                  <a:pt x="238125" y="0"/>
                </a:moveTo>
                <a:lnTo>
                  <a:pt x="9525" y="0"/>
                </a:lnTo>
                <a:lnTo>
                  <a:pt x="0" y="723900"/>
                </a:lnTo>
                <a:lnTo>
                  <a:pt x="866775" y="714375"/>
                </a:lnTo>
                <a:lnTo>
                  <a:pt x="866775" y="333375"/>
                </a:lnTo>
                <a:lnTo>
                  <a:pt x="247650" y="323850"/>
                </a:lnTo>
                <a:lnTo>
                  <a:pt x="2381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52600" y="1447800"/>
            <a:ext cx="5486400" cy="4038600"/>
          </a:xfrm>
          <a:custGeom>
            <a:avLst/>
            <a:gdLst>
              <a:gd name="connsiteX0" fmla="*/ 0 w 2747211"/>
              <a:gd name="connsiteY0" fmla="*/ 0 h 2057400"/>
              <a:gd name="connsiteX1" fmla="*/ 0 w 2747211"/>
              <a:gd name="connsiteY1" fmla="*/ 2053389 h 2057400"/>
              <a:gd name="connsiteX2" fmla="*/ 2747211 w 2747211"/>
              <a:gd name="connsiteY2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7211" h="2057400">
                <a:moveTo>
                  <a:pt x="0" y="0"/>
                </a:moveTo>
                <a:lnTo>
                  <a:pt x="0" y="2053389"/>
                </a:lnTo>
                <a:lnTo>
                  <a:pt x="2747211" y="2057400"/>
                </a:lnTo>
              </a:path>
            </a:pathLst>
          </a:custGeom>
          <a:ln w="19050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5257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9340" y="478282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4827" y="4351867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15734" y="3688927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35774" y="3201247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5814" y="2744047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0134" y="2309707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34934" y="1860127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55711" y="332053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Competitive Advantage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54864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Degree of Intelligence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315200" y="1566333"/>
            <a:ext cx="1253067" cy="3852333"/>
            <a:chOff x="7315200" y="1566333"/>
            <a:chExt cx="1253067" cy="3852333"/>
          </a:xfrm>
        </p:grpSpPr>
        <p:sp>
          <p:nvSpPr>
            <p:cNvPr id="17" name="Right Brace 16"/>
            <p:cNvSpPr/>
            <p:nvPr/>
          </p:nvSpPr>
          <p:spPr>
            <a:xfrm>
              <a:off x="7315200" y="1566333"/>
              <a:ext cx="228600" cy="1905000"/>
            </a:xfrm>
            <a:prstGeom prst="righ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315200" y="3513666"/>
              <a:ext cx="228600" cy="1905000"/>
            </a:xfrm>
            <a:prstGeom prst="righ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77667" y="23876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Analytics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3800" y="42418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Access &amp; Reporting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29400" y="59436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 : SAS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33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Companies that compete on analytics have a </a:t>
            </a:r>
            <a:r>
              <a:rPr lang="en-US" sz="3200" i="1" dirty="0">
                <a:solidFill>
                  <a:schemeClr val="accent2"/>
                </a:solidFill>
              </a:rPr>
              <a:t>razor sharp focus </a:t>
            </a:r>
            <a:r>
              <a:rPr lang="en-US" sz="3200" dirty="0"/>
              <a:t>on performance drivers as they relate to value creation.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162800" y="2057400"/>
            <a:ext cx="1905000" cy="2895600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43000" y="914400"/>
            <a:ext cx="2286000" cy="5334000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15200" y="2133600"/>
            <a:ext cx="1676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ctr"/>
          <a:lstStyle/>
          <a:p>
            <a:pPr marL="228600" indent="-228600"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1.</a:t>
            </a:r>
            <a:r>
              <a:rPr lang="en-US" sz="900" dirty="0">
                <a:solidFill>
                  <a:schemeClr val="tx1"/>
                </a:solidFill>
              </a:rPr>
              <a:t>	Accrual Reductions</a:t>
            </a:r>
          </a:p>
          <a:p>
            <a:pPr marL="228600" indent="-228600"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	</a:t>
            </a:r>
            <a:r>
              <a:rPr lang="en-US" sz="800" dirty="0">
                <a:solidFill>
                  <a:schemeClr val="tx1"/>
                </a:solidFill>
              </a:rPr>
              <a:t>(Reserve Replenishments)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3657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10.	</a:t>
            </a:r>
            <a:r>
              <a:rPr lang="en-US" sz="900" dirty="0">
                <a:solidFill>
                  <a:schemeClr val="tx1"/>
                </a:solidFill>
              </a:rPr>
              <a:t>External Operating Cost Reductions </a:t>
            </a:r>
            <a:r>
              <a:rPr lang="en-US" sz="800" dirty="0">
                <a:solidFill>
                  <a:schemeClr val="tx1"/>
                </a:solidFill>
              </a:rPr>
              <a:t>(Suppliers/Vendors)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8862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69863" indent="-169863"/>
            <a:r>
              <a:rPr lang="en-US" sz="900" b="1" dirty="0">
                <a:solidFill>
                  <a:schemeClr val="tx1"/>
                </a:solidFill>
              </a:rPr>
              <a:t>4.</a:t>
            </a:r>
            <a:r>
              <a:rPr lang="en-US" sz="900" dirty="0">
                <a:solidFill>
                  <a:schemeClr val="tx1"/>
                </a:solidFill>
              </a:rPr>
              <a:t>	Working Capital Improvement</a:t>
            </a:r>
          </a:p>
          <a:p>
            <a:pPr marL="169863" indent="-169863"/>
            <a:r>
              <a:rPr lang="en-US" sz="900" dirty="0">
                <a:solidFill>
                  <a:schemeClr val="tx1"/>
                </a:solidFill>
              </a:rPr>
              <a:t>	</a:t>
            </a:r>
            <a:r>
              <a:rPr lang="en-US" sz="800" dirty="0">
                <a:solidFill>
                  <a:schemeClr val="tx1"/>
                </a:solidFill>
              </a:rPr>
              <a:t>(Current Assets – Current Liabilities)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4038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11.	</a:t>
            </a:r>
            <a:r>
              <a:rPr lang="en-US" sz="900" dirty="0">
                <a:solidFill>
                  <a:schemeClr val="tx1"/>
                </a:solidFill>
              </a:rPr>
              <a:t>Reduction in Settlement Costs for Short Term Liabilities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3962400"/>
            <a:ext cx="1676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ctr"/>
          <a:lstStyle/>
          <a:p>
            <a:pPr marL="169863" indent="-169863"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5.</a:t>
            </a:r>
            <a:r>
              <a:rPr lang="en-US" sz="900" dirty="0">
                <a:solidFill>
                  <a:schemeClr val="tx1"/>
                </a:solidFill>
              </a:rPr>
              <a:t>	Lowering of Cost Structure for Liability Retirement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43434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69863" indent="-169863"/>
            <a:r>
              <a:rPr lang="en-US" sz="900" b="1" dirty="0">
                <a:solidFill>
                  <a:schemeClr val="tx1"/>
                </a:solidFill>
              </a:rPr>
              <a:t>5.</a:t>
            </a:r>
            <a:r>
              <a:rPr lang="en-US" sz="900" dirty="0">
                <a:solidFill>
                  <a:schemeClr val="tx1"/>
                </a:solidFill>
              </a:rPr>
              <a:t>	Discount Rate</a:t>
            </a:r>
          </a:p>
          <a:p>
            <a:pPr marL="169863" indent="-169863"/>
            <a:r>
              <a:rPr lang="en-US" sz="800" dirty="0">
                <a:solidFill>
                  <a:schemeClr val="tx1"/>
                </a:solidFill>
              </a:rPr>
              <a:t>	(Weighted Average Cost of Capital)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69863" indent="-169863"/>
            <a:r>
              <a:rPr lang="en-US" sz="900" b="1" dirty="0">
                <a:solidFill>
                  <a:schemeClr val="tx1"/>
                </a:solidFill>
              </a:rPr>
              <a:t>3.</a:t>
            </a:r>
            <a:r>
              <a:rPr lang="en-US" sz="900" dirty="0">
                <a:solidFill>
                  <a:schemeClr val="tx1"/>
                </a:solidFill>
              </a:rPr>
              <a:t>	Free Cash Flows</a:t>
            </a:r>
          </a:p>
          <a:p>
            <a:pPr marL="169863" indent="-169863"/>
            <a:r>
              <a:rPr lang="en-US" sz="900" dirty="0">
                <a:solidFill>
                  <a:schemeClr val="tx1"/>
                </a:solidFill>
              </a:rPr>
              <a:t>	</a:t>
            </a:r>
            <a:r>
              <a:rPr lang="en-US" sz="800" dirty="0">
                <a:solidFill>
                  <a:schemeClr val="tx1"/>
                </a:solidFill>
              </a:rPr>
              <a:t>(Operating Cash – Capital Expenditures)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8006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69863" indent="-169863"/>
            <a:r>
              <a:rPr lang="en-US" sz="900" b="1" dirty="0">
                <a:solidFill>
                  <a:schemeClr val="tx1"/>
                </a:solidFill>
              </a:rPr>
              <a:t>6.</a:t>
            </a:r>
            <a:r>
              <a:rPr lang="en-US" sz="900" dirty="0">
                <a:solidFill>
                  <a:schemeClr val="tx1"/>
                </a:solidFill>
              </a:rPr>
              <a:t>	Competitive Advantage Period</a:t>
            </a:r>
          </a:p>
          <a:p>
            <a:pPr marL="169863" indent="-169863"/>
            <a:r>
              <a:rPr lang="en-US" sz="800" dirty="0">
                <a:solidFill>
                  <a:schemeClr val="tx1"/>
                </a:solidFill>
              </a:rPr>
              <a:t>	(Above COC Return Growth Period)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57150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69863" indent="-169863"/>
            <a:r>
              <a:rPr lang="en-US" sz="900" b="1" dirty="0">
                <a:solidFill>
                  <a:schemeClr val="tx1"/>
                </a:solidFill>
              </a:rPr>
              <a:t>7.</a:t>
            </a:r>
            <a:r>
              <a:rPr lang="en-US" sz="900" dirty="0">
                <a:solidFill>
                  <a:schemeClr val="tx1"/>
                </a:solidFill>
              </a:rPr>
              <a:t>	Long Term Liability Reduction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21336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73038" indent="-173038"/>
            <a:r>
              <a:rPr lang="en-US" sz="900" b="1" dirty="0">
                <a:solidFill>
                  <a:schemeClr val="tx1"/>
                </a:solidFill>
              </a:rPr>
              <a:t>2.</a:t>
            </a:r>
            <a:r>
              <a:rPr lang="en-US" sz="900" dirty="0">
                <a:solidFill>
                  <a:schemeClr val="tx1"/>
                </a:solidFill>
              </a:rPr>
              <a:t>	Increased Profit Margins</a:t>
            </a:r>
          </a:p>
          <a:p>
            <a:pPr marL="173038" indent="-173038"/>
            <a:r>
              <a:rPr lang="en-US" sz="900" dirty="0">
                <a:solidFill>
                  <a:schemeClr val="tx1"/>
                </a:solidFill>
              </a:rPr>
              <a:t>	/ Net Income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990600"/>
            <a:ext cx="213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marL="173038" indent="-173038"/>
            <a:r>
              <a:rPr lang="en-US" sz="900" b="1" dirty="0">
                <a:solidFill>
                  <a:schemeClr val="tx1"/>
                </a:solidFill>
              </a:rPr>
              <a:t>1.</a:t>
            </a:r>
            <a:r>
              <a:rPr lang="en-US" sz="900" dirty="0">
                <a:solidFill>
                  <a:schemeClr val="tx1"/>
                </a:solidFill>
              </a:rPr>
              <a:t>	Revenue Growth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2590800"/>
            <a:ext cx="1676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ctr"/>
          <a:lstStyle/>
          <a:p>
            <a:pPr marL="169863" indent="-169863"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2.</a:t>
            </a:r>
            <a:r>
              <a:rPr lang="en-US" sz="900" dirty="0">
                <a:solidFill>
                  <a:schemeClr val="tx1"/>
                </a:solidFill>
              </a:rPr>
              <a:t>	Internal Operating Cost Reductions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0" y="3048000"/>
            <a:ext cx="1676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ctr"/>
          <a:lstStyle/>
          <a:p>
            <a:pPr marL="169863" indent="-169863"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3.</a:t>
            </a:r>
            <a:r>
              <a:rPr lang="en-US" sz="900" dirty="0">
                <a:solidFill>
                  <a:schemeClr val="tx1"/>
                </a:solidFill>
              </a:rPr>
              <a:t>	Increased Efficiency &amp; Productivity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0" y="3505200"/>
            <a:ext cx="1676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ctr"/>
          <a:lstStyle/>
          <a:p>
            <a:pPr marL="169863" indent="-169863"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4.</a:t>
            </a:r>
            <a:r>
              <a:rPr lang="en-US" sz="900" dirty="0">
                <a:solidFill>
                  <a:schemeClr val="tx1"/>
                </a:solidFill>
              </a:rPr>
              <a:t>	External Operating Cost Reductions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4419600"/>
            <a:ext cx="1676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ctr"/>
          <a:lstStyle/>
          <a:p>
            <a:pPr marL="169863" indent="-169863"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6.</a:t>
            </a:r>
            <a:r>
              <a:rPr lang="en-US" sz="900" dirty="0">
                <a:solidFill>
                  <a:schemeClr val="tx1"/>
                </a:solidFill>
              </a:rPr>
              <a:t>	Improved Risk Reduction</a:t>
            </a:r>
          </a:p>
          <a:p>
            <a:pPr marL="169863" indent="-169863"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	&amp; Mitigation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7600" y="33528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9.	</a:t>
            </a:r>
            <a:r>
              <a:rPr lang="en-US" sz="900" dirty="0">
                <a:solidFill>
                  <a:schemeClr val="tx1"/>
                </a:solidFill>
              </a:rPr>
              <a:t>Improved Environmental Cost Recovery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30480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8.	</a:t>
            </a:r>
            <a:r>
              <a:rPr lang="en-US" sz="900" dirty="0">
                <a:solidFill>
                  <a:schemeClr val="tx1"/>
                </a:solidFill>
              </a:rPr>
              <a:t>Stable and Predictable Cash Flow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26670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7.	</a:t>
            </a:r>
            <a:r>
              <a:rPr lang="en-US" sz="900" dirty="0">
                <a:solidFill>
                  <a:schemeClr val="tx1"/>
                </a:solidFill>
              </a:rPr>
              <a:t>Increase Process/Operating Efficiency &amp; Productivity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0" y="23622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6.	</a:t>
            </a:r>
            <a:r>
              <a:rPr lang="en-US" sz="900" dirty="0">
                <a:solidFill>
                  <a:schemeClr val="tx1"/>
                </a:solidFill>
              </a:rPr>
              <a:t>Internal Operating Cost Reductions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20574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5.	</a:t>
            </a:r>
            <a:r>
              <a:rPr lang="en-US" sz="900" dirty="0">
                <a:solidFill>
                  <a:schemeClr val="tx1"/>
                </a:solidFill>
              </a:rPr>
              <a:t>Environmental Expense (OPEX) Reductions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1752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4.	</a:t>
            </a:r>
            <a:r>
              <a:rPr lang="en-US" sz="900" dirty="0">
                <a:solidFill>
                  <a:schemeClr val="tx1"/>
                </a:solidFill>
              </a:rPr>
              <a:t>Accrual Reductions </a:t>
            </a:r>
            <a:r>
              <a:rPr lang="en-US" sz="800" dirty="0">
                <a:solidFill>
                  <a:schemeClr val="tx1"/>
                </a:solidFill>
              </a:rPr>
              <a:t>(Reserve Replenishments)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0" y="1371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3.	</a:t>
            </a:r>
            <a:r>
              <a:rPr lang="en-US" sz="900" dirty="0">
                <a:solidFill>
                  <a:schemeClr val="tx1"/>
                </a:solidFill>
              </a:rPr>
              <a:t>Asset Revenue Optimization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10668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2.	</a:t>
            </a:r>
            <a:r>
              <a:rPr lang="en-US" sz="900" dirty="0">
                <a:solidFill>
                  <a:schemeClr val="tx1"/>
                </a:solidFill>
              </a:rPr>
              <a:t>Environmental Revenue Streams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7600" y="7620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169863"/>
            <a:r>
              <a:rPr lang="en-US" sz="900" b="1" dirty="0">
                <a:solidFill>
                  <a:schemeClr val="tx1"/>
                </a:solidFill>
              </a:rPr>
              <a:t>1.	</a:t>
            </a:r>
            <a:r>
              <a:rPr lang="en-US" sz="900" dirty="0">
                <a:solidFill>
                  <a:schemeClr val="tx1"/>
                </a:solidFill>
              </a:rPr>
              <a:t>Reputation and Brand Risk Protection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7600" y="4419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12.	</a:t>
            </a:r>
            <a:r>
              <a:rPr lang="en-US" sz="900" dirty="0">
                <a:solidFill>
                  <a:schemeClr val="tx1"/>
                </a:solidFill>
              </a:rPr>
              <a:t>Improved Environmental Risk Prevention &amp; Programs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7600" y="4800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13.	</a:t>
            </a:r>
            <a:r>
              <a:rPr lang="en-US" sz="900" dirty="0">
                <a:solidFill>
                  <a:schemeClr val="tx1"/>
                </a:solidFill>
              </a:rPr>
              <a:t>Improved Environmental Criteria for Project Selection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0" y="51816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14.	</a:t>
            </a:r>
            <a:r>
              <a:rPr lang="en-US" sz="900" dirty="0">
                <a:solidFill>
                  <a:schemeClr val="tx1"/>
                </a:solidFill>
              </a:rPr>
              <a:t>Lowering of Cost Structure for Liability Retirement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54864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15.	</a:t>
            </a:r>
            <a:r>
              <a:rPr lang="en-US" sz="900" dirty="0">
                <a:solidFill>
                  <a:schemeClr val="tx1"/>
                </a:solidFill>
              </a:rPr>
              <a:t>Improved Valuation of Impaired Assets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7600" y="57912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16.	</a:t>
            </a:r>
            <a:r>
              <a:rPr lang="en-US" sz="900" dirty="0">
                <a:solidFill>
                  <a:schemeClr val="tx1"/>
                </a:solidFill>
              </a:rPr>
              <a:t>Reduced Legal Risks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7600" y="60960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17.	</a:t>
            </a:r>
            <a:r>
              <a:rPr lang="en-US" sz="900" dirty="0">
                <a:solidFill>
                  <a:schemeClr val="tx1"/>
                </a:solidFill>
              </a:rPr>
              <a:t>Improved Liability Forecasting Accuracy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6400800"/>
            <a:ext cx="3200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28600" indent="-228600"/>
            <a:r>
              <a:rPr lang="en-US" sz="900" b="1" dirty="0">
                <a:solidFill>
                  <a:schemeClr val="tx1"/>
                </a:solidFill>
              </a:rPr>
              <a:t>18.	</a:t>
            </a:r>
            <a:r>
              <a:rPr lang="en-US" sz="900" dirty="0">
                <a:solidFill>
                  <a:schemeClr val="tx1"/>
                </a:solidFill>
              </a:rPr>
              <a:t>Improved Risk Reduction &amp; Mitigation</a:t>
            </a:r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352800" y="59436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3352800" y="49530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352800" y="45720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3352800" y="41910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3352800" y="3505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3352800" y="2362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3352800" y="1219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3"/>
          </p:cNvCxnSpPr>
          <p:nvPr/>
        </p:nvCxnSpPr>
        <p:spPr>
          <a:xfrm>
            <a:off x="6858000" y="25146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58000" y="28194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6858000" y="1905001"/>
            <a:ext cx="436418" cy="1828799"/>
          </a:xfrm>
          <a:custGeom>
            <a:avLst/>
            <a:gdLst>
              <a:gd name="connsiteX0" fmla="*/ 0 w 436418"/>
              <a:gd name="connsiteY0" fmla="*/ 0 h 1898073"/>
              <a:gd name="connsiteX1" fmla="*/ 159327 w 436418"/>
              <a:gd name="connsiteY1" fmla="*/ 0 h 1898073"/>
              <a:gd name="connsiteX2" fmla="*/ 145473 w 436418"/>
              <a:gd name="connsiteY2" fmla="*/ 1898073 h 1898073"/>
              <a:gd name="connsiteX3" fmla="*/ 436418 w 436418"/>
              <a:gd name="connsiteY3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418" h="1898073">
                <a:moveTo>
                  <a:pt x="0" y="0"/>
                </a:moveTo>
                <a:lnTo>
                  <a:pt x="159327" y="0"/>
                </a:lnTo>
                <a:lnTo>
                  <a:pt x="145473" y="1898073"/>
                </a:lnTo>
                <a:lnTo>
                  <a:pt x="436418" y="1898073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7010400" y="28194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7010400" y="32766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7010400" y="4648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62800" y="1828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ENFOS Core Value Drivers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57600" y="508000"/>
            <a:ext cx="32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TIER II (Business Function)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19200" y="685800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TIER I (Generic)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858000" y="5334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 flipV="1">
            <a:off x="6858000" y="4190999"/>
            <a:ext cx="436418" cy="2362199"/>
          </a:xfrm>
          <a:custGeom>
            <a:avLst/>
            <a:gdLst>
              <a:gd name="connsiteX0" fmla="*/ 0 w 436418"/>
              <a:gd name="connsiteY0" fmla="*/ 0 h 1898073"/>
              <a:gd name="connsiteX1" fmla="*/ 159327 w 436418"/>
              <a:gd name="connsiteY1" fmla="*/ 0 h 1898073"/>
              <a:gd name="connsiteX2" fmla="*/ 145473 w 436418"/>
              <a:gd name="connsiteY2" fmla="*/ 1898073 h 1898073"/>
              <a:gd name="connsiteX3" fmla="*/ 436418 w 436418"/>
              <a:gd name="connsiteY3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418" h="1898073">
                <a:moveTo>
                  <a:pt x="0" y="0"/>
                </a:moveTo>
                <a:lnTo>
                  <a:pt x="159327" y="0"/>
                </a:lnTo>
                <a:lnTo>
                  <a:pt x="145473" y="1898073"/>
                </a:lnTo>
                <a:lnTo>
                  <a:pt x="436418" y="1898073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467600" y="5486400"/>
            <a:ext cx="1371600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4572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ENFOS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Unique Value Drivers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0">
            <a:off x="8001794" y="510460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67600" y="52578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TIER III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600" y="1905000"/>
            <a:ext cx="304800" cy="32004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SHAREHOLDER VALUE (Market Capitalization)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914400" y="3429000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Value Driver Tree</a:t>
            </a:r>
            <a:endParaRPr lang="en-US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239000" y="304800"/>
            <a:ext cx="1447800" cy="10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i="1" dirty="0">
                <a:solidFill>
                  <a:schemeClr val="accent2"/>
                </a:solidFill>
              </a:rPr>
              <a:t>Provides Strategic Clarity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Outline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84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Why Business Intelligence for Remediation?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Remediation Business Intelligence Examples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Business Intelligence Roadmap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67000" y="1676400"/>
          <a:ext cx="3886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6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EXTERNAL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Financial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Spend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9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Technical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Risk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Locations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Compliance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Legal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0" dirty="0"/>
                        <a:t>People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Suppliers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Regulators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Regulations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Communities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Demographics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33800" y="4953000"/>
            <a:ext cx="2057400" cy="538609"/>
            <a:chOff x="3733800" y="4953000"/>
            <a:chExt cx="2057400" cy="538609"/>
          </a:xfrm>
        </p:grpSpPr>
        <p:sp>
          <p:nvSpPr>
            <p:cNvPr id="4" name="TextBox 3"/>
            <p:cNvSpPr txBox="1"/>
            <p:nvPr/>
          </p:nvSpPr>
          <p:spPr>
            <a:xfrm>
              <a:off x="3886200" y="4953000"/>
              <a:ext cx="1905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Aft>
                  <a:spcPts val="600"/>
                </a:spcAft>
                <a:buClr>
                  <a:srgbClr val="3399FF"/>
                </a:buClr>
              </a:pPr>
              <a:r>
                <a:rPr lang="en-US" sz="1200" dirty="0">
                  <a:latin typeface="+mn-lt"/>
                </a:rPr>
                <a:t>Financial Attributes</a:t>
              </a:r>
            </a:p>
            <a:p>
              <a:pPr marL="174625" indent="-174625">
                <a:spcAft>
                  <a:spcPts val="600"/>
                </a:spcAft>
                <a:buClr>
                  <a:srgbClr val="3399FF"/>
                </a:buClr>
              </a:pPr>
              <a:r>
                <a:rPr lang="en-US" sz="1200" dirty="0">
                  <a:latin typeface="+mn-lt"/>
                </a:rPr>
                <a:t>Non-Financial Attributes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33800" y="5029200"/>
              <a:ext cx="152400" cy="152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3800" y="5257800"/>
              <a:ext cx="1524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Domains for Remediation Analytics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Key Financial Measures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3886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Estimate to Complete (ETC) Growth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Accrual Growth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ETC Turnover Ratio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Cash Efficiency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Cash Margin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ETC Turnover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ETC Multiplier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34000" y="2133600"/>
            <a:ext cx="2514600" cy="2971800"/>
            <a:chOff x="5334000" y="2133600"/>
            <a:chExt cx="2514600" cy="2971800"/>
          </a:xfrm>
        </p:grpSpPr>
        <p:sp>
          <p:nvSpPr>
            <p:cNvPr id="6" name="Snip Single Corner Rectangle 5"/>
            <p:cNvSpPr/>
            <p:nvPr/>
          </p:nvSpPr>
          <p:spPr>
            <a:xfrm>
              <a:off x="5486400" y="2133600"/>
              <a:ext cx="2362200" cy="2971800"/>
            </a:xfrm>
            <a:prstGeom prst="snip1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0" y="23622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25908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28194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30480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0" y="32766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4000" y="35052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4000" y="37338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39624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34000" y="41910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34000" y="44196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0" y="46482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334000" y="48768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43600" y="2286000"/>
              <a:ext cx="13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Measure by: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2743200"/>
              <a:ext cx="2086597" cy="2146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Program as a Whole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Business Unit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Facility Type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Individual Project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Consultant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Manager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Key Technical Measures </a:t>
            </a:r>
            <a:r>
              <a:rPr lang="en-US" sz="2800" dirty="0"/>
              <a:t>(non-financial)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4800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New Site Growth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Closure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Site Turnover Ratio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Remediation Progression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System Shut Down Rate</a:t>
            </a:r>
          </a:p>
          <a:p>
            <a:pPr marL="233363" indent="-233363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 dirty="0"/>
              <a:t>Sample Point Growth Rate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67400" y="1752600"/>
            <a:ext cx="2514600" cy="2971800"/>
            <a:chOff x="5334000" y="2133600"/>
            <a:chExt cx="2514600" cy="2971800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5486400" y="2133600"/>
              <a:ext cx="2362200" cy="2971800"/>
            </a:xfrm>
            <a:prstGeom prst="snip1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0" y="23622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0" y="25908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34000" y="28194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0" y="30480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32766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35052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7338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39624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41910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0" y="44196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4000" y="46482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4000" y="4876800"/>
              <a:ext cx="3048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43600" y="2286000"/>
              <a:ext cx="13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Measure by: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2743200"/>
              <a:ext cx="2086597" cy="2146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Program as a Whole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Business Unit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Facility Type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Individual Project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Consultant</a:t>
              </a:r>
            </a:p>
            <a:p>
              <a:pPr marL="168275" indent="-168275">
                <a:spcAft>
                  <a:spcPts val="900"/>
                </a:spcAft>
                <a:buFont typeface="Wingdings" pitchFamily="2" charset="2"/>
                <a:buChar char="ü"/>
              </a:pPr>
              <a:r>
                <a:rPr lang="en-US" sz="1600" dirty="0"/>
                <a:t>Manager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71800" y="1447800"/>
          <a:ext cx="3429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Facility Type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Service</a:t>
                      </a:r>
                      <a:r>
                        <a:rPr lang="en-US" sz="1600" b="0" baseline="0" dirty="0"/>
                        <a:t> Stations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4,483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Truckstops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Pipeline </a:t>
                      </a:r>
                      <a:r>
                        <a:rPr lang="en-US" sz="1400" b="0" dirty="0"/>
                        <a:t>(Petroleum)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Terminals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905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Pipeline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400" b="0" baseline="0" dirty="0"/>
                        <a:t>(Gas)</a:t>
                      </a:r>
                      <a:endParaRPr lang="en-US" sz="14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Chemical</a:t>
                      </a:r>
                      <a:r>
                        <a:rPr lang="en-US" sz="1600" b="0" baseline="0" dirty="0"/>
                        <a:t> Plants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122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Manufactured Gas Plants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Superfund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Refineries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45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Data Population Group</a:t>
            </a:r>
            <a:endParaRPr 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1816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3-Year Average (2008-10)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62200" y="1447800"/>
          <a:ext cx="4953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Facility Type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Spend / Site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Service</a:t>
                      </a:r>
                      <a:r>
                        <a:rPr lang="en-US" sz="1600" b="0" baseline="0" dirty="0"/>
                        <a:t> Stations</a:t>
                      </a:r>
                      <a:endParaRPr lang="en-US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4,483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$28,291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Truckstops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$38,860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Pipeline </a:t>
                      </a:r>
                      <a:r>
                        <a:rPr lang="en-US" sz="1400" b="0" dirty="0"/>
                        <a:t>(Petroleum)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$66,729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Terminals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905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$75,546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Pipeline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400" b="0" baseline="0" dirty="0"/>
                        <a:t>(Gas)</a:t>
                      </a:r>
                      <a:endParaRPr lang="en-US" sz="14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$111,422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Chemical</a:t>
                      </a:r>
                      <a:r>
                        <a:rPr lang="en-US" sz="1600" b="0" baseline="0" dirty="0"/>
                        <a:t> Plants</a:t>
                      </a:r>
                      <a:endParaRPr 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122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$175,442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Manufactured Gas Plants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50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$403,055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Superfund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17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$711,125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Refineries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45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/>
                        <a:t>$1,192,604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Facility Type Annual Spend Analysis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14400" y="1752600"/>
            <a:ext cx="7620000" cy="4133910"/>
            <a:chOff x="914400" y="1752600"/>
            <a:chExt cx="7620000" cy="4133910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2286000" y="1752600"/>
              <a:ext cx="5257800" cy="3276600"/>
            </a:xfrm>
            <a:prstGeom prst="rect">
              <a:avLst/>
            </a:prstGeom>
            <a:solidFill>
              <a:srgbClr val="DDDDDD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 rot="16200000">
              <a:off x="4914900" y="-647700"/>
              <a:ext cx="0" cy="52578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67000" y="51054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A</a:t>
              </a:r>
            </a:p>
          </p:txBody>
        </p: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3505200" y="51054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B</a:t>
              </a: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4343400" y="51054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C</a:t>
              </a: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5181600" y="51054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D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6019800" y="51054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E</a:t>
              </a: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6858000" y="51054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F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752600" y="18288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50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2590800" y="1905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47</a:t>
              </a: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9144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latin typeface="+mn-lt"/>
                </a:rPr>
                <a:t>%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b="1" dirty="0"/>
                <a:t>CO Spend to Total Spend</a:t>
              </a: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752600" y="2438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40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1752600" y="3048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30</a:t>
              </a: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752600" y="36576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20</a:t>
              </a: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10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16200000">
              <a:off x="4914900" y="-38100"/>
              <a:ext cx="0" cy="52578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16200000">
              <a:off x="4914900" y="571500"/>
              <a:ext cx="0" cy="52578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rot="16200000">
              <a:off x="4914900" y="1181100"/>
              <a:ext cx="0" cy="52578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rot="16200000">
              <a:off x="4914900" y="1790700"/>
              <a:ext cx="0" cy="52578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 rot="16200000">
              <a:off x="1409700" y="3390900"/>
              <a:ext cx="2819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 rot="16200000">
              <a:off x="3162300" y="4305300"/>
              <a:ext cx="9906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 rot="16200000">
              <a:off x="4114800" y="4419600"/>
              <a:ext cx="762000" cy="4572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 rot="16200000">
              <a:off x="5143500" y="4610100"/>
              <a:ext cx="3810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 rot="16200000">
              <a:off x="6019800" y="4648200"/>
              <a:ext cx="304800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 rot="16200000">
              <a:off x="6934200" y="4724400"/>
              <a:ext cx="152400" cy="457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3429000" y="37338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17</a:t>
              </a: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4267200" y="39624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12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7</a:t>
              </a:r>
            </a:p>
          </p:txBody>
        </p:sp>
        <p:sp>
          <p:nvSpPr>
            <p:cNvPr id="31" name="Text Box 44"/>
            <p:cNvSpPr txBox="1">
              <a:spLocks noChangeArrowheads="1"/>
            </p:cNvSpPr>
            <p:nvPr/>
          </p:nvSpPr>
          <p:spPr bwMode="auto">
            <a:xfrm>
              <a:off x="5943600" y="44196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5</a:t>
              </a:r>
            </a:p>
          </p:txBody>
        </p:sp>
        <p:sp>
          <p:nvSpPr>
            <p:cNvPr id="32" name="Text Box 44"/>
            <p:cNvSpPr txBox="1">
              <a:spLocks noChangeArrowheads="1"/>
            </p:cNvSpPr>
            <p:nvPr/>
          </p:nvSpPr>
          <p:spPr bwMode="auto">
            <a:xfrm>
              <a:off x="6781800" y="4572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3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000" y="1752600"/>
              <a:ext cx="5257800" cy="3276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7543800" y="18288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50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543800" y="2438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40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7543800" y="3048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30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7543800" y="36576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20</a:t>
              </a:r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7543800" y="4267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10</a:t>
              </a:r>
            </a:p>
          </p:txBody>
        </p:sp>
        <p:sp>
          <p:nvSpPr>
            <p:cNvPr id="39" name="Text Box 50"/>
            <p:cNvSpPr txBox="1">
              <a:spLocks noChangeArrowheads="1"/>
            </p:cNvSpPr>
            <p:nvPr/>
          </p:nvSpPr>
          <p:spPr bwMode="auto">
            <a:xfrm>
              <a:off x="7924800" y="29718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latin typeface="+mn-lt"/>
                </a:rPr>
                <a:t>%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3886200" y="5486400"/>
              <a:ext cx="213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latin typeface="+mn-lt"/>
                </a:rPr>
                <a:t>Company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76800" y="2209800"/>
              <a:ext cx="2286000" cy="1066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2286000"/>
              <a:ext cx="2209800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tabLst>
                  <a:tab pos="1371600" algn="l"/>
                </a:tabLst>
              </a:pPr>
              <a:r>
                <a:rPr lang="en-US" sz="1600" b="1" dirty="0">
                  <a:latin typeface="+mn-lt"/>
                </a:rPr>
                <a:t>Total Spend	$1.1B</a:t>
              </a:r>
            </a:p>
            <a:p>
              <a:pPr>
                <a:tabLst>
                  <a:tab pos="1371600" algn="l"/>
                </a:tabLst>
              </a:pPr>
              <a:r>
                <a:rPr lang="en-US" sz="1600" b="1" dirty="0">
                  <a:latin typeface="+mn-lt"/>
                </a:rPr>
                <a:t>CO Spend	$ 98M</a:t>
              </a:r>
            </a:p>
            <a:p>
              <a:pPr algn="ctr">
                <a:spcBef>
                  <a:spcPts val="600"/>
                </a:spcBef>
                <a:tabLst>
                  <a:tab pos="1371600" algn="l"/>
                </a:tabLst>
              </a:pP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Average = 9%</a:t>
              </a:r>
            </a:p>
          </p:txBody>
        </p:sp>
      </p:grpSp>
      <p:sp>
        <p:nvSpPr>
          <p:cNvPr id="4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Change Order Analysis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World Class Clients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120128" cy="43708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62000" y="1524000"/>
            <a:ext cx="7848600" cy="4484132"/>
            <a:chOff x="762000" y="1524000"/>
            <a:chExt cx="7848600" cy="4484132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2743200" y="1981200"/>
              <a:ext cx="5791200" cy="3276600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>
              <a:off x="3581400" y="1981200"/>
              <a:ext cx="0" cy="32766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4419600" y="1981200"/>
              <a:ext cx="0" cy="32766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2766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6096000" y="1981200"/>
              <a:ext cx="0" cy="32766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6934200" y="1981200"/>
              <a:ext cx="0" cy="32766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7772400" y="1981200"/>
              <a:ext cx="0" cy="32766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3528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10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667000" y="5334000"/>
              <a:ext cx="228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0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41910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20</a:t>
              </a: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30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40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67056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50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75438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60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819400" y="2133600"/>
              <a:ext cx="5334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819400" y="2514600"/>
              <a:ext cx="1066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819400" y="2895600"/>
              <a:ext cx="381000" cy="3048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819400" y="3276600"/>
              <a:ext cx="381000" cy="3048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2819400" y="3657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819400" y="4038600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819400" y="4419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819400" y="4800600"/>
              <a:ext cx="1524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Labor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371600" y="2514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Subcontractors</a:t>
              </a: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1371600" y="2895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Equipment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1371600" y="3276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Lab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371600" y="4038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Drilling</a:t>
              </a: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371600" y="4419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Utilities</a:t>
              </a: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371600" y="480060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Materials</a:t>
              </a: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2971800" y="4800600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2%</a:t>
              </a: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3048000" y="44196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3%</a:t>
              </a: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3124200" y="40386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4%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3124200" y="36576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4%</a:t>
              </a: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5%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3200400" y="28956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5%</a:t>
              </a: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3886200" y="2514600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13%</a:t>
              </a: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7620000" y="21336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65%</a:t>
              </a:r>
            </a:p>
          </p:txBody>
        </p:sp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8153400" y="5334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70</a:t>
              </a:r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1981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dirty="0"/>
                <a:t>Waste Removal/Disposal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5486400" y="56388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%</a:t>
              </a: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2743200" y="1524000"/>
              <a:ext cx="579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Average Annual Spending Distribution by Cost Component</a:t>
              </a:r>
            </a:p>
          </p:txBody>
        </p:sp>
      </p:grpSp>
      <p:sp>
        <p:nvSpPr>
          <p:cNvPr id="45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Remediation Spend Composition Analysis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38200" y="685800"/>
            <a:ext cx="671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Information Technology </a:t>
            </a:r>
            <a:r>
              <a:rPr lang="en-US" i="1" dirty="0"/>
              <a:t>improves </a:t>
            </a:r>
            <a:r>
              <a:rPr lang="en-US" i="1" dirty="0">
                <a:solidFill>
                  <a:schemeClr val="accent2"/>
                </a:solidFill>
              </a:rPr>
              <a:t>Labor Efficiency </a:t>
            </a:r>
            <a:r>
              <a:rPr lang="en-US" i="1" dirty="0"/>
              <a:t>which lowers </a:t>
            </a:r>
            <a:r>
              <a:rPr lang="en-US" i="1" dirty="0">
                <a:solidFill>
                  <a:schemeClr val="accent2"/>
                </a:solidFill>
              </a:rPr>
              <a:t>Cost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Reserve Balance (ETC) Analysis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52600" y="1600200"/>
          <a:ext cx="6172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Facility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 to Complete</a:t>
                      </a: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Sites</a:t>
                      </a: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ETC per Site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Service Stations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$472,852,205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5,966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$79,258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Terminals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$180,705,061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$448,400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Chemical Plants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$136,432,433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138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$988,641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Refineries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$466,766,351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$8,976,276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3048000"/>
            <a:ext cx="3124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23622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tabLst>
                <a:tab pos="2405063" algn="l"/>
              </a:tabLst>
            </a:pPr>
            <a:r>
              <a:rPr lang="en-US" sz="2600" dirty="0">
                <a:cs typeface="Arial" pitchFamily="34" charset="0"/>
              </a:rPr>
              <a:t>“How efficient is your spending at reducing the reserve?”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0300" y="1676400"/>
            <a:ext cx="4876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Cash Efficiency =  (ETC</a:t>
            </a:r>
            <a:r>
              <a:rPr lang="en-US" sz="2000" b="1" baseline="-25000" dirty="0">
                <a:solidFill>
                  <a:schemeClr val="tx1"/>
                </a:solidFill>
              </a:rPr>
              <a:t>b</a:t>
            </a:r>
            <a:r>
              <a:rPr lang="en-US" sz="2000" b="1" dirty="0">
                <a:solidFill>
                  <a:schemeClr val="tx1"/>
                </a:solidFill>
              </a:rPr>
              <a:t> – ETC</a:t>
            </a:r>
            <a:r>
              <a:rPr lang="en-US" sz="2000" b="1" baseline="-25000" dirty="0">
                <a:solidFill>
                  <a:schemeClr val="tx1"/>
                </a:solidFill>
              </a:rPr>
              <a:t>e</a:t>
            </a:r>
            <a:r>
              <a:rPr lang="en-US" sz="2000" b="1" dirty="0">
                <a:solidFill>
                  <a:schemeClr val="tx1"/>
                </a:solidFill>
              </a:rPr>
              <a:t>) / Spend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2300" y="4876800"/>
            <a:ext cx="3352800" cy="46166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405063" algn="l"/>
              </a:tabLst>
            </a:pPr>
            <a:r>
              <a:rPr lang="en-US" sz="2400" dirty="0">
                <a:solidFill>
                  <a:schemeClr val="accent2"/>
                </a:solidFill>
                <a:cs typeface="Arial" pitchFamily="34" charset="0"/>
              </a:rPr>
              <a:t> ($100 - $80) / $30 = 0.66</a:t>
            </a:r>
          </a:p>
        </p:txBody>
      </p:sp>
      <p:sp>
        <p:nvSpPr>
          <p:cNvPr id="6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Cash Efficiency Metric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12420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tabLst>
                <a:tab pos="2405063" algn="l"/>
              </a:tabLst>
            </a:pPr>
            <a:r>
              <a:rPr lang="en-US" sz="2400" i="1" dirty="0" err="1">
                <a:cs typeface="Arial" pitchFamily="34" charset="0"/>
              </a:rPr>
              <a:t>ETC</a:t>
            </a:r>
            <a:r>
              <a:rPr lang="en-US" sz="2400" i="1" baseline="-25000" dirty="0" err="1">
                <a:cs typeface="Arial" pitchFamily="34" charset="0"/>
              </a:rPr>
              <a:t>b</a:t>
            </a:r>
            <a:r>
              <a:rPr lang="en-US" sz="2400" i="1" dirty="0">
                <a:cs typeface="Arial" pitchFamily="34" charset="0"/>
              </a:rPr>
              <a:t> = $100,000</a:t>
            </a:r>
            <a:endParaRPr lang="en-US" sz="2400" i="1" dirty="0">
              <a:solidFill>
                <a:srgbClr val="0066CC"/>
              </a:solidFill>
              <a:cs typeface="Arial" pitchFamily="34" charset="0"/>
            </a:endParaRPr>
          </a:p>
          <a:p>
            <a:pPr algn="ctr">
              <a:spcAft>
                <a:spcPts val="1200"/>
              </a:spcAft>
              <a:tabLst>
                <a:tab pos="2405063" algn="l"/>
              </a:tabLst>
            </a:pPr>
            <a:r>
              <a:rPr lang="en-US" sz="2400" i="1" dirty="0" err="1">
                <a:cs typeface="Arial" pitchFamily="34" charset="0"/>
              </a:rPr>
              <a:t>ETC</a:t>
            </a:r>
            <a:r>
              <a:rPr lang="en-US" sz="2400" i="1" baseline="-25000" dirty="0" err="1">
                <a:cs typeface="Arial" pitchFamily="34" charset="0"/>
              </a:rPr>
              <a:t>e</a:t>
            </a:r>
            <a:r>
              <a:rPr lang="en-US" sz="2400" i="1" dirty="0">
                <a:cs typeface="Arial" pitchFamily="34" charset="0"/>
              </a:rPr>
              <a:t> = $80,000</a:t>
            </a:r>
          </a:p>
          <a:p>
            <a:pPr algn="ctr">
              <a:spcAft>
                <a:spcPts val="1200"/>
              </a:spcAft>
              <a:tabLst>
                <a:tab pos="2405063" algn="l"/>
              </a:tabLst>
            </a:pPr>
            <a:r>
              <a:rPr lang="en-US" sz="2400" i="1" dirty="0">
                <a:cs typeface="Arial" pitchFamily="34" charset="0"/>
              </a:rPr>
              <a:t>Spend = $30,000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685800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Example: 1 Site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743200" y="381000"/>
            <a:ext cx="6172200" cy="6039654"/>
            <a:chOff x="2743200" y="381000"/>
            <a:chExt cx="6172200" cy="6039654"/>
          </a:xfrm>
        </p:grpSpPr>
        <p:sp>
          <p:nvSpPr>
            <p:cNvPr id="2" name="Text Box 23"/>
            <p:cNvSpPr txBox="1">
              <a:spLocks noChangeArrowheads="1"/>
            </p:cNvSpPr>
            <p:nvPr/>
          </p:nvSpPr>
          <p:spPr bwMode="auto">
            <a:xfrm>
              <a:off x="4495800" y="289560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Beginning of Year</a:t>
              </a:r>
            </a:p>
          </p:txBody>
        </p:sp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5715000" y="2895600"/>
              <a:ext cx="1143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End of Year</a:t>
              </a:r>
            </a:p>
          </p:txBody>
        </p:sp>
        <p:sp>
          <p:nvSpPr>
            <p:cNvPr id="4" name="Text Box 30"/>
            <p:cNvSpPr txBox="1">
              <a:spLocks noChangeArrowheads="1"/>
            </p:cNvSpPr>
            <p:nvPr/>
          </p:nvSpPr>
          <p:spPr bwMode="auto">
            <a:xfrm>
              <a:off x="7086600" y="990600"/>
              <a:ext cx="1219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600" b="1" dirty="0">
                  <a:solidFill>
                    <a:schemeClr val="accent2"/>
                  </a:solidFill>
                  <a:latin typeface="+mn-lt"/>
                </a:rPr>
                <a:t>$20,000 Net Decrease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72280" y="3505200"/>
              <a:ext cx="273812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72280" y="4724400"/>
              <a:ext cx="2738120" cy="1219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272280" y="3505200"/>
              <a:ext cx="2738120" cy="2438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4495800"/>
              <a:ext cx="990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4724400"/>
              <a:ext cx="9906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3281680" y="33528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+50</a:t>
              </a: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3281680" y="457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3357880" y="579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-50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83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$10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5943601" y="5486400"/>
              <a:ext cx="83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$30</a:t>
              </a:r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3124200" y="3942080"/>
              <a:ext cx="9956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Accruals</a:t>
              </a: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2743200" y="516128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>
                  <a:latin typeface="+mn-lt"/>
                </a:rPr>
                <a:t>Expenditures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119880" y="41148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19880" y="47244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119880" y="53340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19880" y="35052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19880" y="5943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91000" y="5943600"/>
              <a:ext cx="1600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ETC Adjustments</a:t>
              </a:r>
            </a:p>
            <a:p>
              <a:pPr algn="ctr"/>
              <a:r>
                <a:rPr lang="en-US" sz="1100" dirty="0"/>
                <a:t>(Accrual made that year)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5943600"/>
              <a:ext cx="14478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Actual Spending</a:t>
              </a:r>
            </a:p>
            <a:p>
              <a:pPr algn="ctr"/>
              <a:r>
                <a:rPr lang="en-US" sz="1100" dirty="0"/>
                <a:t>(During the year)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62800" y="1828800"/>
              <a:ext cx="1219200" cy="2688772"/>
            </a:xfrm>
            <a:custGeom>
              <a:avLst/>
              <a:gdLst>
                <a:gd name="connsiteX0" fmla="*/ 391886 w 1447800"/>
                <a:gd name="connsiteY0" fmla="*/ 0 h 2688772"/>
                <a:gd name="connsiteX1" fmla="*/ 1382486 w 1447800"/>
                <a:gd name="connsiteY1" fmla="*/ 1404257 h 2688772"/>
                <a:gd name="connsiteX2" fmla="*/ 0 w 1447800"/>
                <a:gd name="connsiteY2" fmla="*/ 2688772 h 268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2688772">
                  <a:moveTo>
                    <a:pt x="391886" y="0"/>
                  </a:moveTo>
                  <a:cubicBezTo>
                    <a:pt x="919843" y="478064"/>
                    <a:pt x="1447800" y="956128"/>
                    <a:pt x="1382486" y="1404257"/>
                  </a:cubicBezTo>
                  <a:cubicBezTo>
                    <a:pt x="1317172" y="1852386"/>
                    <a:pt x="658586" y="2270579"/>
                    <a:pt x="0" y="2688772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0" y="2590800"/>
              <a:ext cx="12954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Cash Efficiency = 0.66</a:t>
              </a: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4343400" y="685800"/>
              <a:ext cx="2514600" cy="2209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rot="5400000">
              <a:off x="5600700" y="-266700"/>
              <a:ext cx="0" cy="2514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3657600" y="8382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$100</a:t>
              </a: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733800" y="2667000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$60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4343400" y="10668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$100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5867400" y="19812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$80</a:t>
              </a:r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6922477" y="990600"/>
              <a:ext cx="304800" cy="9144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3810000" y="22098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$70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3733800" y="1752600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$80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3733800" y="1295400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$90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5081858" y="709344"/>
              <a:ext cx="863103" cy="142561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193560" y="1829211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51203" y="925697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3200400" y="609600"/>
              <a:ext cx="11430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100" b="1" dirty="0">
                  <a:latin typeface="Arial" pitchFamily="34" charset="0"/>
                  <a:cs typeface="Arial" pitchFamily="34" charset="0"/>
                </a:rPr>
                <a:t>$Thousands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43400" y="381000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ETC Balance</a:t>
              </a:r>
            </a:p>
          </p:txBody>
        </p:sp>
      </p:grp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Financials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38200" y="685800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Example: 1 Site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71800" y="1905000"/>
            <a:ext cx="3657600" cy="3759200"/>
            <a:chOff x="2667000" y="1905000"/>
            <a:chExt cx="3657600" cy="3759200"/>
          </a:xfrm>
        </p:grpSpPr>
        <p:graphicFrame>
          <p:nvGraphicFramePr>
            <p:cNvPr id="3" name="Chart 2"/>
            <p:cNvGraphicFramePr/>
            <p:nvPr/>
          </p:nvGraphicFramePr>
          <p:xfrm>
            <a:off x="2667000" y="1905000"/>
            <a:ext cx="3657600" cy="375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648200" y="2667000"/>
              <a:ext cx="1143000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Change in Facility</a:t>
              </a:r>
            </a:p>
            <a:p>
              <a:pPr algn="ctr"/>
              <a:r>
                <a:rPr lang="en-US" sz="1050" dirty="0">
                  <a:latin typeface="+mn-lt"/>
                </a:rPr>
                <a:t>(Operations)</a:t>
              </a:r>
            </a:p>
            <a:p>
              <a:pPr algn="ctr"/>
              <a:r>
                <a:rPr lang="en-US" sz="1600" b="1" dirty="0">
                  <a:latin typeface="+mn-lt"/>
                </a:rPr>
                <a:t>30%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4114800"/>
              <a:ext cx="1447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Under-Estimated Costs</a:t>
              </a:r>
            </a:p>
            <a:p>
              <a:pPr algn="ctr"/>
              <a:r>
                <a:rPr lang="en-US" sz="1600" b="1" dirty="0">
                  <a:latin typeface="+mn-lt"/>
                </a:rPr>
                <a:t>25%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800" y="3962400"/>
              <a:ext cx="1295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Regulatory Changes</a:t>
              </a:r>
            </a:p>
            <a:p>
              <a:pPr algn="ctr"/>
              <a:r>
                <a:rPr lang="en-US" sz="1600" b="1" dirty="0">
                  <a:latin typeface="+mn-lt"/>
                </a:rPr>
                <a:t>20%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2895600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Change in Strategy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n-lt"/>
                </a:rPr>
                <a:t>15%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3714" y="21838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Project Duration Extensions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10%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1295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Explaining the Replenishments</a:t>
            </a:r>
          </a:p>
          <a:p>
            <a:pPr algn="ctr"/>
            <a:r>
              <a:rPr lang="en-US" sz="1600" dirty="0">
                <a:latin typeface="+mn-lt"/>
              </a:rPr>
              <a:t>(Plan Change Reasons)</a:t>
            </a:r>
          </a:p>
        </p:txBody>
      </p:sp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The Rest of the Story</a:t>
            </a:r>
            <a:endParaRPr lang="en-US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0" y="3429000"/>
            <a:ext cx="3581400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CTC Multiplier </a:t>
            </a:r>
            <a:r>
              <a:rPr lang="en-US" sz="2800" dirty="0"/>
              <a:t>(Predictive)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85800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Example: 1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3622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tabLst>
                <a:tab pos="2405063" algn="l"/>
              </a:tabLst>
            </a:pPr>
            <a:r>
              <a:rPr lang="en-US" sz="2600" dirty="0">
                <a:cs typeface="Arial" pitchFamily="34" charset="0"/>
              </a:rPr>
              <a:t>“Based on past performance, predict the sites that I am under-reserved on and by how much.”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6500" y="1676400"/>
            <a:ext cx="472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Only for Sites with a Cash Efficiency &gt; 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5257800"/>
            <a:ext cx="3733800" cy="46166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405063" algn="l"/>
              </a:tabLst>
            </a:pPr>
            <a:r>
              <a:rPr lang="en-US" sz="2400" dirty="0">
                <a:solidFill>
                  <a:schemeClr val="accent2"/>
                </a:solidFill>
                <a:cs typeface="Arial" pitchFamily="34" charset="0"/>
              </a:rPr>
              <a:t> $80,000 x 1.52 = $121,600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3657600"/>
            <a:ext cx="297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tabLst>
                <a:tab pos="2405063" algn="l"/>
              </a:tabLst>
            </a:pPr>
            <a:r>
              <a:rPr lang="en-US" sz="2400" i="1" dirty="0">
                <a:cs typeface="Arial" pitchFamily="34" charset="0"/>
              </a:rPr>
              <a:t>ETC Multiplier = 1/CE</a:t>
            </a:r>
          </a:p>
          <a:p>
            <a:pPr algn="ctr">
              <a:spcAft>
                <a:spcPts val="1200"/>
              </a:spcAft>
              <a:tabLst>
                <a:tab pos="2405063" algn="l"/>
              </a:tabLst>
            </a:pPr>
            <a:r>
              <a:rPr lang="en-US" sz="2400" i="1" dirty="0">
                <a:cs typeface="Arial" pitchFamily="34" charset="0"/>
              </a:rPr>
              <a:t>In our Example:  1/0.66 = 1.52</a:t>
            </a:r>
            <a:endParaRPr lang="en-US" sz="24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Visualization Techniques Enhance Analysis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8190097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Outline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84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>
                    <a:lumMod val="85000"/>
                  </a:schemeClr>
                </a:solidFill>
              </a:rPr>
              <a:t>Why Business Intelligence for Remediation?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>
                    <a:lumMod val="85000"/>
                  </a:schemeClr>
                </a:solidFill>
              </a:rPr>
              <a:t>Remediation Business Intelligence Examples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A Business Intelligence Roadmap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Roadmap Stages</a:t>
            </a:r>
            <a:endParaRPr lang="en-US" sz="2800" b="1" dirty="0"/>
          </a:p>
        </p:txBody>
      </p:sp>
      <p:pic>
        <p:nvPicPr>
          <p:cNvPr id="7" name="Picture 6" descr="Knowledge Pyram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467" y="1447800"/>
            <a:ext cx="8076533" cy="39986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28900" y="1905000"/>
            <a:ext cx="1219200" cy="746228"/>
            <a:chOff x="2631374" y="1905000"/>
            <a:chExt cx="1219200" cy="746228"/>
          </a:xfrm>
        </p:grpSpPr>
        <p:sp>
          <p:nvSpPr>
            <p:cNvPr id="8" name="TextBox 7"/>
            <p:cNvSpPr txBox="1"/>
            <p:nvPr/>
          </p:nvSpPr>
          <p:spPr>
            <a:xfrm>
              <a:off x="2895600" y="190500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31374" y="2174174"/>
              <a:ext cx="1219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Strategic Management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2200" y="2743200"/>
            <a:ext cx="1752600" cy="746228"/>
            <a:chOff x="2402774" y="1905000"/>
            <a:chExt cx="1752600" cy="746228"/>
          </a:xfrm>
        </p:grpSpPr>
        <p:sp>
          <p:nvSpPr>
            <p:cNvPr id="12" name="TextBox 11"/>
            <p:cNvSpPr txBox="1"/>
            <p:nvPr/>
          </p:nvSpPr>
          <p:spPr>
            <a:xfrm>
              <a:off x="2895600" y="190500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2774" y="2174174"/>
              <a:ext cx="1752600" cy="4770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Business Performance Management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3581400"/>
            <a:ext cx="1752600" cy="746228"/>
            <a:chOff x="2402774" y="1905000"/>
            <a:chExt cx="1752600" cy="746228"/>
          </a:xfrm>
        </p:grpSpPr>
        <p:sp>
          <p:nvSpPr>
            <p:cNvPr id="15" name="TextBox 14"/>
            <p:cNvSpPr txBox="1"/>
            <p:nvPr/>
          </p:nvSpPr>
          <p:spPr>
            <a:xfrm>
              <a:off x="2895600" y="190500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2774" y="2174174"/>
              <a:ext cx="1752600" cy="4770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Business Process Management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4495800"/>
            <a:ext cx="1752600" cy="746228"/>
            <a:chOff x="2402774" y="1905000"/>
            <a:chExt cx="1752600" cy="746228"/>
          </a:xfrm>
        </p:grpSpPr>
        <p:sp>
          <p:nvSpPr>
            <p:cNvPr id="18" name="TextBox 17"/>
            <p:cNvSpPr txBox="1"/>
            <p:nvPr/>
          </p:nvSpPr>
          <p:spPr>
            <a:xfrm>
              <a:off x="2895600" y="190500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2774" y="2174174"/>
              <a:ext cx="1752600" cy="4770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Transactional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Data &amp; Reporting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10000" y="1676400"/>
            <a:ext cx="1529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Predictive Models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Algorithms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“What if” Scenarios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Statistics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2819400"/>
            <a:ext cx="97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KPIs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Dashboard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Scorecards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657600"/>
            <a:ext cx="174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Financial Processes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Remediation Processes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Regulatory Processes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3657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2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Risk Management Processes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Compliance Processes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4419600"/>
            <a:ext cx="1572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Master Data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Facility &amp; Asset Data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Accrual Data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PO &amp; Invoice 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4419600"/>
            <a:ext cx="19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Lab &amp; Field Data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Compliance Data</a:t>
            </a:r>
          </a:p>
          <a:p>
            <a:pPr marL="115888" indent="-115888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/>
              <a:t>Receptor &amp; Toxic Site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1000" y="1143000"/>
            <a:ext cx="1723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Information Value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6"/>
          <p:cNvGraphicFramePr>
            <a:graphicFrameLocks noGrp="1"/>
          </p:cNvGraphicFramePr>
          <p:nvPr/>
        </p:nvGraphicFramePr>
        <p:xfrm>
          <a:off x="990600" y="1295400"/>
          <a:ext cx="7772400" cy="4015423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INFORMATIONAL FOCUS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QUESTIONS ASKED?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quality data with single-version of the 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happened?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How much, how often, where?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the data reliable?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Execute the business with maximum efficiency and effectiveness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can we do to improve this activity?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Does this activity add value?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Why are we doing this?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fact-based, business intelligence to drive organizational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How well are we doing?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are the indicators of future performance?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Strategic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CC00"/>
                        </a:buClr>
                        <a:buSzPct val="95000"/>
                        <a:buFontTx/>
                        <a:buNone/>
                        <a:tabLst>
                          <a:tab pos="4603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Contextual and integrated data used to evaluate and predict events that may have a material impact on the business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Why is this happening?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if the trends continue?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will happen next?</a:t>
                      </a:r>
                    </a:p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Pct val="95000"/>
                        <a:buFont typeface="Wingdings" pitchFamily="2" charset="2"/>
                        <a:buChar char="§"/>
                        <a:tabLst>
                          <a:tab pos="109538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When is action needed?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Informational Value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Documents\ENFOS Folders\Sales&amp;Marketing\1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6019800" cy="56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00400" y="1600200"/>
            <a:ext cx="3429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LI" sz="1800" b="1" dirty="0"/>
              <a:t>Headquarters</a:t>
            </a:r>
            <a:br>
              <a:rPr lang="de-LI" sz="1800" dirty="0"/>
            </a:br>
            <a:r>
              <a:rPr lang="de-LI" sz="1600" dirty="0"/>
              <a:t>2929 Campus Drive</a:t>
            </a:r>
          </a:p>
          <a:p>
            <a:pPr algn="ctr" eaLnBrk="0" hangingPunct="0"/>
            <a:r>
              <a:rPr lang="de-LI" sz="1600" dirty="0"/>
              <a:t>Suite 415</a:t>
            </a:r>
          </a:p>
          <a:p>
            <a:pPr algn="ctr" eaLnBrk="0" hangingPunct="0"/>
            <a:r>
              <a:rPr lang="de-LI" sz="1600" dirty="0"/>
              <a:t>San Mateo, CA  94403</a:t>
            </a:r>
          </a:p>
          <a:p>
            <a:pPr algn="ctr" eaLnBrk="0" hangingPunct="0"/>
            <a:r>
              <a:rPr lang="de-LI" sz="1600" dirty="0"/>
              <a:t>Phone: 650-357-0007</a:t>
            </a:r>
          </a:p>
          <a:p>
            <a:pPr algn="ctr" eaLnBrk="0" hangingPunct="0"/>
            <a:endParaRPr lang="de-LI" sz="1400" dirty="0"/>
          </a:p>
          <a:p>
            <a:pPr algn="ctr" eaLnBrk="0" hangingPunct="0"/>
            <a:r>
              <a:rPr lang="de-LI" sz="1800" b="1" dirty="0"/>
              <a:t>Midwest</a:t>
            </a:r>
          </a:p>
          <a:p>
            <a:pPr algn="ctr" eaLnBrk="0" hangingPunct="0"/>
            <a:r>
              <a:rPr lang="de-LI" sz="1600" dirty="0"/>
              <a:t>1952 McDowell Road</a:t>
            </a:r>
          </a:p>
          <a:p>
            <a:pPr algn="ctr" eaLnBrk="0" hangingPunct="0"/>
            <a:r>
              <a:rPr lang="de-LI" sz="1600" dirty="0"/>
              <a:t>Suite 103</a:t>
            </a:r>
          </a:p>
          <a:p>
            <a:pPr algn="ctr" eaLnBrk="0" hangingPunct="0"/>
            <a:r>
              <a:rPr lang="de-LI" sz="1600" dirty="0"/>
              <a:t>Naperville, IL  60563</a:t>
            </a:r>
          </a:p>
          <a:p>
            <a:pPr algn="ctr" eaLnBrk="0" hangingPunct="0"/>
            <a:r>
              <a:rPr lang="de-LI" sz="1600" dirty="0"/>
              <a:t>Phone: 630-689-0220</a:t>
            </a:r>
          </a:p>
          <a:p>
            <a:pPr algn="ctr" eaLnBrk="0" hangingPunct="0"/>
            <a:endParaRPr lang="de-LI" sz="1400" dirty="0"/>
          </a:p>
          <a:p>
            <a:pPr algn="ctr" eaLnBrk="0" hangingPunct="0"/>
            <a:r>
              <a:rPr lang="de-LI" sz="1800" b="1" dirty="0"/>
              <a:t>International</a:t>
            </a:r>
          </a:p>
          <a:p>
            <a:pPr algn="ctr"/>
            <a:r>
              <a:rPr lang="en-US" sz="1600" dirty="0"/>
              <a:t>Spain</a:t>
            </a:r>
          </a:p>
          <a:p>
            <a:pPr algn="ctr"/>
            <a:r>
              <a:rPr lang="de-CH" sz="1600" dirty="0"/>
              <a:t>  Switzerland</a:t>
            </a:r>
          </a:p>
          <a:p>
            <a:pPr algn="ctr"/>
            <a:r>
              <a:rPr lang="de-CH" sz="1600" dirty="0"/>
              <a:t>UAE</a:t>
            </a:r>
            <a:endParaRPr lang="en-US" sz="1600" dirty="0"/>
          </a:p>
          <a:p>
            <a:pPr algn="ctr"/>
            <a:r>
              <a:rPr lang="de-CH" sz="1600" dirty="0"/>
              <a:t> </a:t>
            </a:r>
            <a:endParaRPr lang="de-LI" sz="1800" dirty="0"/>
          </a:p>
          <a:p>
            <a:pPr algn="ctr" eaLnBrk="0" hangingPunct="0"/>
            <a:r>
              <a:rPr lang="de-LI" sz="1600" dirty="0">
                <a:solidFill>
                  <a:schemeClr val="accent2"/>
                </a:solidFill>
              </a:rPr>
              <a:t>roger@enfos.com</a:t>
            </a:r>
          </a:p>
          <a:p>
            <a:pPr algn="ctr" eaLnBrk="0" hangingPunct="0"/>
            <a:r>
              <a:rPr lang="de-LI" sz="1600" dirty="0">
                <a:solidFill>
                  <a:schemeClr val="accent2"/>
                </a:solidFill>
              </a:rPr>
              <a:t>www.enfos.com</a:t>
            </a:r>
          </a:p>
        </p:txBody>
      </p:sp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Contact Information</a:t>
            </a:r>
            <a:endParaRPr lang="en-US" sz="2800" b="1" dirty="0"/>
          </a:p>
        </p:txBody>
      </p:sp>
      <p:pic>
        <p:nvPicPr>
          <p:cNvPr id="4" name="Picture 3" descr="enfos_logo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66800"/>
            <a:ext cx="1642535" cy="461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Outline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84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Why Business Intelligence for Remediation?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Remediation Business Intelligence Examples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A Business Intelligence Roadmap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Outline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84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/>
              <a:t>Why Business Intelligence for Remediation?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Remediation Business Intelligence Examples</a:t>
            </a:r>
          </a:p>
          <a:p>
            <a:pPr marL="233363" indent="-233363"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Business Intelligence Roadmap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Industry Progression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5800" y="1295400"/>
            <a:ext cx="8305800" cy="3810000"/>
            <a:chOff x="685800" y="1295400"/>
            <a:chExt cx="8305800" cy="3810000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6172200" y="1295400"/>
              <a:ext cx="2819400" cy="381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3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3200400" y="1295400"/>
              <a:ext cx="2971800" cy="381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3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685800" y="1295400"/>
              <a:ext cx="2514600" cy="381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3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5800" y="3200400"/>
              <a:ext cx="8305800" cy="533400"/>
            </a:xfrm>
            <a:prstGeom prst="rect">
              <a:avLst/>
            </a:prstGeom>
            <a:solidFill>
              <a:schemeClr val="accent2"/>
            </a:solidFill>
            <a:ln w="38103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700"/>
                </a:spcBef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1980</a:t>
              </a: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and</a:t>
              </a: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 1990</a:t>
              </a: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s</a:t>
              </a: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700"/>
                </a:spcBef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1990</a:t>
              </a: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and</a:t>
              </a: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 2000</a:t>
              </a: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s</a:t>
              </a: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934200" y="32766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70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Today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85800" y="2110264"/>
              <a:ext cx="10668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Free Phase Removal, Dig &amp; Haul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76600" y="1617822"/>
              <a:ext cx="1524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Risk-Based Corrective Action,  Natural Attenuation, Phyto, 2</a:t>
              </a:r>
              <a:r>
                <a:rPr lang="en-US" sz="1600" baseline="30000" dirty="0">
                  <a:solidFill>
                    <a:srgbClr val="000000"/>
                  </a:solidFill>
                </a:rPr>
                <a:t>nd</a:t>
              </a:r>
              <a:r>
                <a:rPr lang="en-US" sz="1600" dirty="0">
                  <a:solidFill>
                    <a:srgbClr val="000000"/>
                  </a:solidFill>
                </a:rPr>
                <a:t> Wave of Bio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876800" y="1371600"/>
              <a:ext cx="137160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Innovative Contracting, Procurement, Risk Transfer, Insurance, Institutional Controls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248400" y="1987153"/>
              <a:ext cx="2667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i="1" dirty="0">
                  <a:solidFill>
                    <a:schemeClr val="bg1"/>
                  </a:solidFill>
                </a:rPr>
                <a:t>Information Technology, Automated Business Process Mgmt, Data Driven Decision Making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62000" y="4343400"/>
              <a:ext cx="236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Driven by Consultants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charset="0"/>
                </a:rPr>
                <a:t>(Remediation Era)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657600" y="4343400"/>
              <a:ext cx="1981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Driven by Industry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charset="0"/>
                </a:rPr>
                <a:t>(Risk Era)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553200" y="4343400"/>
              <a:ext cx="2133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Driven by Owner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Arial" charset="0"/>
                </a:rPr>
                <a:t>(Information Era)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85800" y="4038600"/>
              <a:ext cx="8001000" cy="152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8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9" name="AutoShape 25"/>
            <p:cNvSpPr>
              <a:spLocks/>
            </p:cNvSpPr>
            <p:nvPr/>
          </p:nvSpPr>
          <p:spPr bwMode="auto">
            <a:xfrm rot="5400013">
              <a:off x="6096000" y="3962400"/>
              <a:ext cx="457200" cy="304800"/>
            </a:xfrm>
            <a:custGeom>
              <a:avLst/>
              <a:gdLst>
                <a:gd name="T0" fmla="*/ 228600 w 457200"/>
                <a:gd name="T1" fmla="*/ 0 h 304796"/>
                <a:gd name="T2" fmla="*/ 457200 w 457200"/>
                <a:gd name="T3" fmla="*/ 152398 h 304796"/>
                <a:gd name="T4" fmla="*/ 228600 w 457200"/>
                <a:gd name="T5" fmla="*/ 304796 h 304796"/>
                <a:gd name="T6" fmla="*/ 0 w 457200"/>
                <a:gd name="T7" fmla="*/ 152398 h 304796"/>
                <a:gd name="T8" fmla="*/ 228600 w 457200"/>
                <a:gd name="T9" fmla="*/ 0 h 304796"/>
                <a:gd name="T10" fmla="*/ 114300 w 457200"/>
                <a:gd name="T11" fmla="*/ 152398 h 304796"/>
                <a:gd name="T12" fmla="*/ 0 w 457200"/>
                <a:gd name="T13" fmla="*/ 304796 h 304796"/>
                <a:gd name="T14" fmla="*/ 228600 w 457200"/>
                <a:gd name="T15" fmla="*/ 304796 h 304796"/>
                <a:gd name="T16" fmla="*/ 457200 w 457200"/>
                <a:gd name="T17" fmla="*/ 304796 h 304796"/>
                <a:gd name="T18" fmla="*/ 342900 w 457200"/>
                <a:gd name="T19" fmla="*/ 152398 h 304796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14300 w 457200"/>
                <a:gd name="T31" fmla="*/ 152398 h 304796"/>
                <a:gd name="T32" fmla="*/ 342900 w 457200"/>
                <a:gd name="T33" fmla="*/ 304796 h 3047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200" h="304796">
                  <a:moveTo>
                    <a:pt x="0" y="304796"/>
                  </a:moveTo>
                  <a:lnTo>
                    <a:pt x="228600" y="0"/>
                  </a:lnTo>
                  <a:lnTo>
                    <a:pt x="457200" y="3047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8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AutoShape 26"/>
            <p:cNvSpPr>
              <a:spLocks/>
            </p:cNvSpPr>
            <p:nvPr/>
          </p:nvSpPr>
          <p:spPr bwMode="auto">
            <a:xfrm rot="5400013">
              <a:off x="3124200" y="3962400"/>
              <a:ext cx="457200" cy="304800"/>
            </a:xfrm>
            <a:custGeom>
              <a:avLst/>
              <a:gdLst>
                <a:gd name="T0" fmla="*/ 228600 w 457200"/>
                <a:gd name="T1" fmla="*/ 0 h 304796"/>
                <a:gd name="T2" fmla="*/ 457200 w 457200"/>
                <a:gd name="T3" fmla="*/ 152398 h 304796"/>
                <a:gd name="T4" fmla="*/ 228600 w 457200"/>
                <a:gd name="T5" fmla="*/ 304796 h 304796"/>
                <a:gd name="T6" fmla="*/ 0 w 457200"/>
                <a:gd name="T7" fmla="*/ 152398 h 304796"/>
                <a:gd name="T8" fmla="*/ 228600 w 457200"/>
                <a:gd name="T9" fmla="*/ 0 h 304796"/>
                <a:gd name="T10" fmla="*/ 114300 w 457200"/>
                <a:gd name="T11" fmla="*/ 152398 h 304796"/>
                <a:gd name="T12" fmla="*/ 0 w 457200"/>
                <a:gd name="T13" fmla="*/ 304796 h 304796"/>
                <a:gd name="T14" fmla="*/ 228600 w 457200"/>
                <a:gd name="T15" fmla="*/ 304796 h 304796"/>
                <a:gd name="T16" fmla="*/ 457200 w 457200"/>
                <a:gd name="T17" fmla="*/ 304796 h 304796"/>
                <a:gd name="T18" fmla="*/ 342900 w 457200"/>
                <a:gd name="T19" fmla="*/ 152398 h 304796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14300 w 457200"/>
                <a:gd name="T31" fmla="*/ 152398 h 304796"/>
                <a:gd name="T32" fmla="*/ 342900 w 457200"/>
                <a:gd name="T33" fmla="*/ 304796 h 3047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200" h="304796">
                  <a:moveTo>
                    <a:pt x="0" y="304796"/>
                  </a:moveTo>
                  <a:lnTo>
                    <a:pt x="228600" y="0"/>
                  </a:lnTo>
                  <a:lnTo>
                    <a:pt x="457200" y="3047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8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" name="AutoShape 23"/>
            <p:cNvSpPr>
              <a:spLocks/>
            </p:cNvSpPr>
            <p:nvPr/>
          </p:nvSpPr>
          <p:spPr bwMode="auto">
            <a:xfrm rot="5400013">
              <a:off x="8534400" y="3962400"/>
              <a:ext cx="457200" cy="304800"/>
            </a:xfrm>
            <a:custGeom>
              <a:avLst/>
              <a:gdLst>
                <a:gd name="T0" fmla="*/ 228600 w 457200"/>
                <a:gd name="T1" fmla="*/ 0 h 304796"/>
                <a:gd name="T2" fmla="*/ 457200 w 457200"/>
                <a:gd name="T3" fmla="*/ 152398 h 304796"/>
                <a:gd name="T4" fmla="*/ 228600 w 457200"/>
                <a:gd name="T5" fmla="*/ 304796 h 304796"/>
                <a:gd name="T6" fmla="*/ 0 w 457200"/>
                <a:gd name="T7" fmla="*/ 152398 h 304796"/>
                <a:gd name="T8" fmla="*/ 228600 w 457200"/>
                <a:gd name="T9" fmla="*/ 0 h 304796"/>
                <a:gd name="T10" fmla="*/ 114300 w 457200"/>
                <a:gd name="T11" fmla="*/ 152398 h 304796"/>
                <a:gd name="T12" fmla="*/ 0 w 457200"/>
                <a:gd name="T13" fmla="*/ 304796 h 304796"/>
                <a:gd name="T14" fmla="*/ 228600 w 457200"/>
                <a:gd name="T15" fmla="*/ 304796 h 304796"/>
                <a:gd name="T16" fmla="*/ 457200 w 457200"/>
                <a:gd name="T17" fmla="*/ 304796 h 304796"/>
                <a:gd name="T18" fmla="*/ 342900 w 457200"/>
                <a:gd name="T19" fmla="*/ 152398 h 304796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14300 w 457200"/>
                <a:gd name="T31" fmla="*/ 152398 h 304796"/>
                <a:gd name="T32" fmla="*/ 342900 w 457200"/>
                <a:gd name="T33" fmla="*/ 304796 h 3047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200" h="304796">
                  <a:moveTo>
                    <a:pt x="0" y="304796"/>
                  </a:moveTo>
                  <a:lnTo>
                    <a:pt x="228600" y="0"/>
                  </a:lnTo>
                  <a:lnTo>
                    <a:pt x="457200" y="3047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8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752600" y="2110264"/>
              <a:ext cx="1524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Pump &amp; Treat, SVE, </a:t>
              </a:r>
              <a:r>
                <a:rPr lang="en-US" sz="1600" dirty="0" err="1">
                  <a:solidFill>
                    <a:srgbClr val="000000"/>
                  </a:solidFill>
                </a:rPr>
                <a:t>Sparging</a:t>
              </a:r>
              <a:r>
                <a:rPr lang="en-US" sz="1600" dirty="0">
                  <a:solidFill>
                    <a:srgbClr val="000000"/>
                  </a:solidFill>
                </a:rPr>
                <a:t>, 1</a:t>
              </a:r>
              <a:r>
                <a:rPr lang="en-US" sz="1600" baseline="30000" dirty="0">
                  <a:solidFill>
                    <a:srgbClr val="000000"/>
                  </a:solidFill>
                </a:rPr>
                <a:t>st</a:t>
              </a:r>
              <a:r>
                <a:rPr lang="en-US" sz="1600" dirty="0">
                  <a:solidFill>
                    <a:srgbClr val="000000"/>
                  </a:solidFill>
                </a:rPr>
                <a:t> Wave of Bioremediation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752600" y="1295400"/>
              <a:ext cx="0" cy="19812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00600" y="1371600"/>
              <a:ext cx="0" cy="19812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111" y="1371600"/>
            <a:ext cx="1850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Question: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133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the percent of environmental costs attributed to information management activities?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7990" y="3810000"/>
            <a:ext cx="193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BTI Consulting 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71600"/>
            <a:ext cx="5482591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3900" dirty="0"/>
              <a:t>64</a:t>
            </a:r>
            <a:r>
              <a:rPr lang="en-US" sz="23900" dirty="0">
                <a:solidFill>
                  <a:schemeClr val="accent2"/>
                </a:solidFill>
              </a:rPr>
              <a:t>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survey of 1,400 CIOs showed that BI is the </a:t>
            </a:r>
            <a:r>
              <a:rPr lang="en-US" sz="3200" b="1" dirty="0">
                <a:solidFill>
                  <a:schemeClr val="accent2"/>
                </a:solidFill>
              </a:rPr>
              <a:t>#1</a:t>
            </a:r>
            <a:r>
              <a:rPr lang="en-US" sz="3200" dirty="0"/>
              <a:t> technology priority.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3276600"/>
            <a:ext cx="144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Gartner Survey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FOS Colors 2013">
      <a:dk1>
        <a:srgbClr val="363636"/>
      </a:dk1>
      <a:lt1>
        <a:sysClr val="window" lastClr="FFFFFF"/>
      </a:lt1>
      <a:dk2>
        <a:srgbClr val="363636"/>
      </a:dk2>
      <a:lt2>
        <a:srgbClr val="FFFFFF"/>
      </a:lt2>
      <a:accent1>
        <a:srgbClr val="F67B16"/>
      </a:accent1>
      <a:accent2>
        <a:srgbClr val="05B36D"/>
      </a:accent2>
      <a:accent3>
        <a:srgbClr val="00B6DA"/>
      </a:accent3>
      <a:accent4>
        <a:srgbClr val="F9A763"/>
      </a:accent4>
      <a:accent5>
        <a:srgbClr val="81FBCA"/>
      </a:accent5>
      <a:accent6>
        <a:srgbClr val="81EAFF"/>
      </a:accent6>
      <a:hlink>
        <a:srgbClr val="363636"/>
      </a:hlink>
      <a:folHlink>
        <a:srgbClr val="7D7D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1145</Words>
  <Application>Microsoft Office PowerPoint</Application>
  <PresentationFormat>On-screen Show (4:3)</PresentationFormat>
  <Paragraphs>420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Cantarell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Chris</cp:lastModifiedBy>
  <cp:revision>69</cp:revision>
  <dcterms:created xsi:type="dcterms:W3CDTF">2013-07-10T14:50:48Z</dcterms:created>
  <dcterms:modified xsi:type="dcterms:W3CDTF">2017-04-18T19:34:22Z</dcterms:modified>
</cp:coreProperties>
</file>